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75" r:id="rId3"/>
    <p:sldId id="269" r:id="rId4"/>
    <p:sldId id="276" r:id="rId5"/>
    <p:sldId id="267" r:id="rId6"/>
    <p:sldId id="260" r:id="rId7"/>
    <p:sldId id="274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 lvl="0">
      <a:defRPr lang="sr-Latn-R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68FFE-0CD2-447B-B0D7-8C7EA9DD8C7C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26A9D-DA1F-4CD6-8CC5-4CAD776F69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690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529AD-BF94-4197-9D48-B404BC50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2FFF2F-3E0F-4015-ACA6-2D42DFF9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B457C2-6D6B-475E-9939-BF2BBAF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DCCDA2-AEDB-4BC0-AD78-D62FBD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07B439-4EDB-4577-8573-8C16C7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042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D7DC47-5407-4F75-9E74-468C4B9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8B5DEB-15D3-409D-A122-A97340F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CCD9ED-DA7E-48B5-8065-FB74CAE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7D87F03-D0C2-484F-A38D-150F6E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C84EAE-5E2C-4D19-B568-77BCEAF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424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740D220-2675-4658-897D-89484E1C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E50AE-85DE-4A2D-A5E0-C83E06EB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B20748-924B-480C-BE5A-7D07651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36D25C-4E34-48E5-A12E-CEA5B57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159CDB-B89F-4D28-B4C0-B44F5A0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5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4340C-D792-4F78-ADA2-DBF4B069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B2DF8E-C339-46CB-9C9A-E4130A55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F40631-23C6-48AA-8E37-01BE3382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67989F-84F9-4333-8203-94DEC65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445180-374F-48C4-9FA6-9DBA480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45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2D080-3B5C-4228-A274-EE9B4B8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290EBBB-C30F-4C2B-AFAE-CD9AE5E3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B1FC15-5E6F-4BDF-9919-93D2181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9A5508-EEE6-4DD1-A47C-A5B0DAD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47FC08-AB4A-4658-9F01-37C1F91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6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EC96F-7C2A-4E1F-9A8D-DC44A8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0102A8-C674-4AA4-B5DC-FE7F559C9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7D4D2B-1AB6-41CD-9B24-51440DD7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23D8B97-86B4-45C8-A65F-F059509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610FA2-2095-49D5-A4B9-67B6AEC1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539712A-FB43-4BE0-8CD1-B23EE7B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5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2B49CB-1EAD-49C8-897B-F37C515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77DA6A-82F0-467F-BE2B-8A248E4B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56BEC7-18FA-4E99-B1F6-E0BD4666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63DAFA4-23EE-4B35-AB7C-AB29FF83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95FC906-EAE3-4C31-A356-8BBBC05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E22A55-9EFD-46C5-B49F-7D40FEF7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ED65BC2-EBBC-43A7-864E-8F0CD52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55585C1-BB0A-4DB1-995B-328EB6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35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8CB25A-D259-42C4-9DB9-381B34B5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1EB3B1D-9213-40F0-843B-F18E74A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34353AB-DE57-4855-826A-7D8A2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BE0566-14FA-4704-A2BC-721F0ED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F30F62B-6887-417C-B887-6FB8E34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D1EF124-5CAE-40EE-A2F5-C8B5203B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B21D375-C326-4792-BC39-0EED59F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05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5EC426-FBE8-4CF0-8198-BBA2D50E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502D1F-4F32-4DD9-A1B6-18DDCD27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BF3B0B-3F58-4E6E-B14F-A3946F36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FC9D334-19E6-40EC-B026-8FCA1BD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68CC62-5AA9-467C-BEE7-DA7E38A1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6DDE7-722E-45A1-9197-D00EB2C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82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51423C-9D4A-432B-8B28-E04BD99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91B40C-DE44-4EA6-840B-5E73879D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90D125-7C68-40D0-8689-D3C27B89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F8D59A-67AC-4605-AA01-2B80621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B03CF3-0EE2-4C14-9430-2F7CC503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B74832C-60CB-4BEC-9F15-1AE8187A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43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98D4DA7-EEDE-4478-A187-DEE4D82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386"/>
            <a:ext cx="10515600" cy="11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A2FB5D-E9BA-4573-95F9-442E486D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41A0978-F364-4E10-897B-E1B08D9D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82F664-6B44-4BE5-BC1A-D0963A45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CF1333-C4D0-4899-8165-1FED29AA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02F2CD-0508-457F-A2AD-0C9811F1CCCC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0BD2C13-66A6-4087-98C0-F537F757FCF7}"/>
              </a:ext>
            </a:extLst>
          </p:cNvPr>
          <p:cNvSpPr txBox="1"/>
          <p:nvPr userDrawn="1"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EDF9FBE7-4C57-4D0F-900B-2815F9933A9B}"/>
              </a:ext>
            </a:extLst>
          </p:cNvPr>
          <p:cNvSpPr/>
          <p:nvPr userDrawn="1"/>
        </p:nvSpPr>
        <p:spPr>
          <a:xfrm>
            <a:off x="0" y="6348046"/>
            <a:ext cx="12192000" cy="509954"/>
          </a:xfrm>
          <a:prstGeom prst="rect">
            <a:avLst/>
          </a:prstGeom>
          <a:solidFill>
            <a:srgbClr val="FB3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59FB3A2-3370-45C7-AB86-C1FD43A0BB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192" y="6313686"/>
            <a:ext cx="2505808" cy="565407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D5EA0245-109A-4464-899D-47DE1A92CA66}"/>
              </a:ext>
            </a:extLst>
          </p:cNvPr>
          <p:cNvSpPr/>
          <p:nvPr userDrawn="1"/>
        </p:nvSpPr>
        <p:spPr>
          <a:xfrm>
            <a:off x="6840414" y="-21092"/>
            <a:ext cx="50035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OTKRIVAMO FIZIKU 8</a:t>
            </a:r>
          </a:p>
        </p:txBody>
      </p:sp>
    </p:spTree>
    <p:extLst>
      <p:ext uri="{BB962C8B-B14F-4D97-AF65-F5344CB8AC3E}">
        <p14:creationId xmlns:p14="http://schemas.microsoft.com/office/powerpoint/2010/main" xmlns="" val="42769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du.glogster.com/glog/elektroni-ioni-i-elektricna-struja/3cbbibr94g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EAB474AE-A4BF-4806-879E-C5404A734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784" y="1122363"/>
            <a:ext cx="9409216" cy="2387600"/>
          </a:xfrm>
        </p:spPr>
        <p:txBody>
          <a:bodyPr/>
          <a:lstStyle/>
          <a:p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Električna struja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BB419F-6CB3-494C-9278-578EB85D7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4629" y="3509963"/>
            <a:ext cx="9144000" cy="16557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altLang="sr-Latn-RS" sz="2000" dirty="0">
                <a:latin typeface="Gadugi" panose="020B0502040204020203" pitchFamily="34" charset="0"/>
                <a:ea typeface="Gadugi" panose="020B0502040204020203" pitchFamily="34" charset="0"/>
              </a:rPr>
              <a:t>ELEKTRIČNA STRUJA</a:t>
            </a:r>
          </a:p>
          <a:p>
            <a:pPr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FFCFF4-5976-4151-A455-7DC8DC2C5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77" y="978240"/>
            <a:ext cx="10601131" cy="5179964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/>
              <a:t>  </a:t>
            </a:r>
            <a:r>
              <a:rPr lang="pl-PL" dirty="0">
                <a:latin typeface="Gadugi" panose="020B0502040204020203" pitchFamily="34" charset="0"/>
                <a:ea typeface="Gadugi" panose="020B0502040204020203" pitchFamily="34" charset="0"/>
              </a:rPr>
              <a:t>Jedinica za naboj je kulon (C), a za vrijeme je sekunda (s).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Gadugi" panose="020B0502040204020203" pitchFamily="34" charset="0"/>
                <a:ea typeface="Gadugi" panose="020B0502040204020203" pitchFamily="34" charset="0"/>
              </a:rPr>
              <a:t> Jedinica struje </a:t>
            </a:r>
            <a:r>
              <a:rPr lang="pl-PL" b="1" dirty="0">
                <a:latin typeface="Gadugi" panose="020B0502040204020203" pitchFamily="34" charset="0"/>
                <a:ea typeface="Gadugi" panose="020B0502040204020203" pitchFamily="34" charset="0"/>
              </a:rPr>
              <a:t>amper (znak A</a:t>
            </a:r>
            <a:r>
              <a:rPr lang="pl-PL" b="1" dirty="0" smtClean="0">
                <a:latin typeface="Gadugi" panose="020B0502040204020203" pitchFamily="34" charset="0"/>
                <a:ea typeface="Gadugi" panose="020B0502040204020203" pitchFamily="34" charset="0"/>
              </a:rPr>
              <a:t>)</a:t>
            </a:r>
            <a:endParaRPr lang="pl-PL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pl-PL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pl-PL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Jedinice struje su i: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it-IT" dirty="0" err="1">
                <a:latin typeface="Gadugi" panose="020B0502040204020203" pitchFamily="34" charset="0"/>
                <a:ea typeface="Gadugi" panose="020B0502040204020203" pitchFamily="34" charset="0"/>
              </a:rPr>
              <a:t>miliamper</a:t>
            </a:r>
            <a:r>
              <a:rPr lang="it-IT" dirty="0">
                <a:latin typeface="Gadugi" panose="020B0502040204020203" pitchFamily="34" charset="0"/>
                <a:ea typeface="Gadugi" panose="020B0502040204020203" pitchFamily="34" charset="0"/>
              </a:rPr>
              <a:t>, mA = 0,001 A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	           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it-IT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mikroamper</a:t>
            </a:r>
            <a:r>
              <a:rPr lang="it-IT" dirty="0">
                <a:latin typeface="Gadugi" panose="020B0502040204020203" pitchFamily="34" charset="0"/>
                <a:ea typeface="Gadugi" panose="020B0502040204020203" pitchFamily="34" charset="0"/>
              </a:rPr>
              <a:t>, μA = 0,000 001 A.</a:t>
            </a:r>
            <a:endParaRPr lang="pl-PL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buBlip>
                <a:blip r:embed="rId2"/>
              </a:buBlip>
              <a:defRPr/>
            </a:pPr>
            <a:endParaRPr lang="hr-HR" dirty="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14DB99BB-1B90-4F79-91A1-215FDD7AA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hr-HR" altLang="sr-Latn-RS"/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xmlns="" id="{878D5DA9-23BD-49CA-989B-65FB5718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1017" y="2691922"/>
            <a:ext cx="29432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3">
            <a:extLst>
              <a:ext uri="{FF2B5EF4-FFF2-40B4-BE49-F238E27FC236}">
                <a16:creationId xmlns:a16="http://schemas.microsoft.com/office/drawing/2014/main" xmlns="" id="{C752AF7B-B066-4537-BE66-340029506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488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r-Latn-CS" altLang="sr-Latn-RS">
              <a:latin typeface="Arial" panose="020B0604020202020204" pitchFamily="34" charset="0"/>
            </a:endParaRPr>
          </a:p>
        </p:txBody>
      </p:sp>
      <p:sp>
        <p:nvSpPr>
          <p:cNvPr id="11270" name="Rectangle 5">
            <a:extLst>
              <a:ext uri="{FF2B5EF4-FFF2-40B4-BE49-F238E27FC236}">
                <a16:creationId xmlns:a16="http://schemas.microsoft.com/office/drawing/2014/main" xmlns="" id="{089AAD68-75CF-42BF-B9BD-1C87999BD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hr-HR" altLang="sr-Latn-RS"/>
          </a:p>
        </p:txBody>
      </p:sp>
      <p:pic>
        <p:nvPicPr>
          <p:cNvPr id="11271" name="Picture 4">
            <a:extLst>
              <a:ext uri="{FF2B5EF4-FFF2-40B4-BE49-F238E27FC236}">
                <a16:creationId xmlns:a16="http://schemas.microsoft.com/office/drawing/2014/main" xmlns="" id="{DE10287C-5035-4B61-9EC3-17429BCFA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3395" y="2780686"/>
            <a:ext cx="1000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6">
            <a:extLst>
              <a:ext uri="{FF2B5EF4-FFF2-40B4-BE49-F238E27FC236}">
                <a16:creationId xmlns:a16="http://schemas.microsoft.com/office/drawing/2014/main" xmlns="" id="{AC2DAA35-2B82-4EAB-B8E8-BB5493276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393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r-Latn-C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9604" y="947471"/>
            <a:ext cx="10005645" cy="986890"/>
          </a:xfrm>
        </p:spPr>
        <p:txBody>
          <a:bodyPr>
            <a:noAutofit/>
          </a:bodyPr>
          <a:lstStyle/>
          <a:p>
            <a:pPr algn="ctr"/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Klikom na interaktivnu umnu mapu ponovite ključne pojmove i provjerite znanje </a:t>
            </a:r>
            <a:endParaRPr lang="hr-HR" sz="4000" b="1" dirty="0">
              <a:latin typeface="Gadugi" panose="020B0502040204020203" pitchFamily="34" charset="0"/>
              <a:ea typeface="Gadugi" panose="020B0502040204020203" pitchFamily="34" charset="0"/>
              <a:cs typeface="Alef" panose="00000500000000000000" pitchFamily="2" charset="-79"/>
            </a:endParaRPr>
          </a:p>
        </p:txBody>
      </p:sp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1501" y="2176808"/>
            <a:ext cx="5461853" cy="402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46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8D5104-C741-43DE-BD38-2A8CD8742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1037"/>
            <a:ext cx="10515600" cy="1138360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Gadugi" panose="020B0502040204020203" pitchFamily="34" charset="0"/>
                <a:ea typeface="Gadugi" panose="020B0502040204020203" pitchFamily="34" charset="0"/>
              </a:rPr>
              <a:t>Nositelji električne struje u metalima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B7B3DEE-E7CC-44AD-878E-8EEC40522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71" y="1635759"/>
            <a:ext cx="7184830" cy="45412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Pozitivni ioni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-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atom otpusti elektrone metala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(čine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čvrstu kristalnu rešetku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) </a:t>
            </a: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Pozitivni ioni - nisu pokretljivi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Slobodni elektroni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-  pokretljivi su i slobodno gibaju kroz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rešetku </a:t>
            </a: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ACC99FA-798E-4085-8F9A-3FF03B8C5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180" y="1703906"/>
            <a:ext cx="4616889" cy="21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14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B3CD2EA-84F7-4256-88EF-0AC120A2B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77" y="2728821"/>
            <a:ext cx="5625783" cy="2364073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8E2E6DA0-2497-4E17-B89C-8BBB6D2756C8}"/>
              </a:ext>
            </a:extLst>
          </p:cNvPr>
          <p:cNvSpPr/>
          <p:nvPr/>
        </p:nvSpPr>
        <p:spPr>
          <a:xfrm>
            <a:off x="635000" y="1231364"/>
            <a:ext cx="10922000" cy="130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Slobodni elektroni gibaju se usmjereno, od – pola prema + polu izvora, kada je strujni krug zatvoren.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B62D333C-C3B2-4DD7-9574-F921BDBCA187}"/>
              </a:ext>
            </a:extLst>
          </p:cNvPr>
          <p:cNvSpPr/>
          <p:nvPr/>
        </p:nvSpPr>
        <p:spPr>
          <a:xfrm>
            <a:off x="635000" y="5285635"/>
            <a:ext cx="1102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U metalima električnu struju čini usmjereno gibanje slobodnih </a:t>
            </a:r>
            <a:r>
              <a:rPr lang="hr-HR" sz="2800" dirty="0" smtClean="0">
                <a:latin typeface="Gadugi" panose="020B0502040204020203" pitchFamily="34" charset="0"/>
                <a:ea typeface="Gadugi" panose="020B0502040204020203" pitchFamily="34" charset="0"/>
              </a:rPr>
              <a:t>elektrona.</a:t>
            </a:r>
            <a:endParaRPr lang="hr-HR" sz="28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3A3E2D7-8727-4201-B395-FCB4DDAF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799025"/>
            <a:ext cx="10515600" cy="1138360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Razlikuju </a:t>
            </a:r>
            <a:r>
              <a:rPr lang="hr-HR" sz="3200" dirty="0" smtClean="0">
                <a:latin typeface="Gadugi" panose="020B0502040204020203" pitchFamily="34" charset="0"/>
                <a:ea typeface="Gadugi" panose="020B0502040204020203" pitchFamily="34" charset="0"/>
              </a:rPr>
              <a:t>li se </a:t>
            </a: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stvarni i dogovoreni smjer struje?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54B83C2-D3B6-45B9-9231-0D3EA65E2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82562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Dogovoreni smjer struje, od + pola prema – polu izvora, suprotan je od smjera gibanja slobodnih elektrona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(od – pola prema + polu izvora) u metalnom vodiču</a:t>
            </a:r>
          </a:p>
        </p:txBody>
      </p:sp>
    </p:spTree>
    <p:extLst>
      <p:ext uri="{BB962C8B-B14F-4D97-AF65-F5344CB8AC3E}">
        <p14:creationId xmlns:p14="http://schemas.microsoft.com/office/powerpoint/2010/main" xmlns="" val="148917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72DE9F2B-E780-47F9-A2A0-02B70288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80" y="617537"/>
            <a:ext cx="8229600" cy="1143000"/>
          </a:xfrm>
        </p:spPr>
        <p:txBody>
          <a:bodyPr>
            <a:normAutofit/>
          </a:bodyPr>
          <a:lstStyle/>
          <a:p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Nositelji električne struje u tekućinama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F97F36-2CCB-421D-9EA5-D09F2178E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32" y="1734018"/>
            <a:ext cx="5338763" cy="3992563"/>
          </a:xfrm>
        </p:spPr>
        <p:txBody>
          <a:bodyPr rtlCol="0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hr-HR" dirty="0"/>
              <a:t> 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Pokus: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Struja kroz otopinu modre galice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Kakve promjene opažate na elektrodama?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Zašto su se čestice bakra nataložile na negativnoj elektrodi?</a:t>
            </a:r>
          </a:p>
          <a:p>
            <a:pPr>
              <a:buBlip>
                <a:blip r:embed="rId2"/>
              </a:buBlip>
              <a:defRPr/>
            </a:pPr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0920A421-DEE0-4222-8089-D58F070D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393" y="1676399"/>
            <a:ext cx="3901435" cy="3992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xmlns="" id="{36815978-55A4-4F9B-ADB7-B549E193F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914400"/>
            <a:ext cx="10860832" cy="55517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Kada kroz elektrolit prolazi električna struja, on se razlaže na pozitivne ione, katione, i negativne ione, anione.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Postupak razlaganja elektrolita na ione s pomoću električne struje zove se 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elektroliza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Pozitivne bakrove ione privlači negativna elektroda, a negativne sulfatne ione privlači pozitivna elektroda.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C1DA744-C666-4D4D-B0D8-FE0BC5E37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20" y="1027882"/>
            <a:ext cx="11652380" cy="522051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Pozitivni i negativni ioni se u elektrolitu gibaju usmjereno.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Usmjereno gibanje pozitivnih iona na negativnu elektrodu,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 a negativnih iona na pozitivnu elektrodu čini struju u </a:t>
            </a:r>
            <a:r>
              <a:rPr lang="hr-HR" altLang="sr-Latn-RS" b="1" dirty="0" smtClean="0">
                <a:latin typeface="Gadugi" panose="020B0502040204020203" pitchFamily="34" charset="0"/>
                <a:ea typeface="Gadugi" panose="020B0502040204020203" pitchFamily="34" charset="0"/>
              </a:rPr>
              <a:t>tekućinama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endParaRPr lang="hr-H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0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xmlns="" id="{24700E1A-DB64-4F31-A77A-2D240142C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61" y="855241"/>
            <a:ext cx="9947988" cy="541493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Nositelji električne struje plinovima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 U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posebnim okolnostima plin se ionizira i tada postaje jako vodljiv što je popraćeno iskrom ili munjom.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l-PL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Struju u </a:t>
            </a:r>
            <a:r>
              <a:rPr lang="pl-PL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plinovima </a:t>
            </a:r>
            <a:r>
              <a:rPr lang="pl-PL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čini</a:t>
            </a:r>
            <a:r>
              <a:rPr lang="pl-PL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 usmjereno gibanje iona</a:t>
            </a:r>
            <a:r>
              <a:rPr lang="pl-PL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, a ako je plin ioniziran, i </a:t>
            </a:r>
            <a:r>
              <a:rPr lang="pl-PL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elektrona</a:t>
            </a:r>
            <a:r>
              <a:rPr lang="pl-PL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hr-HR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xmlns="" id="{8252B40D-5E22-4D46-8038-292CE476A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76" y="989727"/>
            <a:ext cx="11234944" cy="512659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 Električnu struju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u vodičima čini usmjereno gibanje elektrona i iona.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Struja </a:t>
            </a:r>
            <a:r>
              <a:rPr lang="hr-HR" altLang="sr-Latn-RS" i="1" dirty="0">
                <a:latin typeface="Gadugi" panose="020B0502040204020203" pitchFamily="34" charset="0"/>
                <a:ea typeface="Gadugi" panose="020B0502040204020203" pitchFamily="34" charset="0"/>
              </a:rPr>
              <a:t>I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će biti to veća što u određenom vremenu </a:t>
            </a:r>
            <a:r>
              <a:rPr lang="hr-HR" altLang="sr-Latn-RS" i="1" dirty="0">
                <a:latin typeface="Gadugi" panose="020B0502040204020203" pitchFamily="34" charset="0"/>
                <a:ea typeface="Gadugi" panose="020B0502040204020203" pitchFamily="34" charset="0"/>
              </a:rPr>
              <a:t>t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  kroz presjek vodiča prođe više čestica ukupnog naboja </a:t>
            </a:r>
            <a:r>
              <a:rPr lang="hr-HR" altLang="sr-Latn-RS" i="1" dirty="0">
                <a:latin typeface="Gadugi" panose="020B0502040204020203" pitchFamily="34" charset="0"/>
                <a:ea typeface="Gadugi" panose="020B0502040204020203" pitchFamily="34" charset="0"/>
              </a:rPr>
              <a:t>Q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245" name="Picture 1">
            <a:extLst>
              <a:ext uri="{FF2B5EF4-FFF2-40B4-BE49-F238E27FC236}">
                <a16:creationId xmlns:a16="http://schemas.microsoft.com/office/drawing/2014/main" xmlns="" id="{44882215-2218-493E-AA7D-2722FA4AE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4813" y="4033291"/>
            <a:ext cx="2819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3">
            <a:extLst>
              <a:ext uri="{FF2B5EF4-FFF2-40B4-BE49-F238E27FC236}">
                <a16:creationId xmlns:a16="http://schemas.microsoft.com/office/drawing/2014/main" xmlns="" id="{91084F12-BBFB-4753-AA0E-DD797CA5C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2155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r-Latn-CS" altLang="sr-Latn-RS">
              <a:latin typeface="Arial" panose="020B0604020202020204" pitchFamily="34" charset="0"/>
            </a:endParaRPr>
          </a:p>
        </p:txBody>
      </p:sp>
      <p:sp>
        <p:nvSpPr>
          <p:cNvPr id="10247" name="Rectangle 5">
            <a:extLst>
              <a:ext uri="{FF2B5EF4-FFF2-40B4-BE49-F238E27FC236}">
                <a16:creationId xmlns:a16="http://schemas.microsoft.com/office/drawing/2014/main" xmlns="" id="{1511A49B-11C9-47D2-BCB8-717650A7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hr-HR" altLang="sr-Latn-RS"/>
          </a:p>
        </p:txBody>
      </p:sp>
      <p:pic>
        <p:nvPicPr>
          <p:cNvPr id="10248" name="Picture 4">
            <a:extLst>
              <a:ext uri="{FF2B5EF4-FFF2-40B4-BE49-F238E27FC236}">
                <a16:creationId xmlns:a16="http://schemas.microsoft.com/office/drawing/2014/main" xmlns="" id="{7307D850-F913-4132-999F-0A3A0A97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8444" y="4033291"/>
            <a:ext cx="1307597" cy="120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342</Words>
  <Application>Microsoft Office PowerPoint</Application>
  <PresentationFormat>Custom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sustava Office</vt:lpstr>
      <vt:lpstr>Električna struja</vt:lpstr>
      <vt:lpstr>Nositelji električne struje u metalima</vt:lpstr>
      <vt:lpstr>Slide 3</vt:lpstr>
      <vt:lpstr>Razlikuju li se stvarni i dogovoreni smjer struje? </vt:lpstr>
      <vt:lpstr>Nositelji električne struje u tekućinama</vt:lpstr>
      <vt:lpstr>Slide 6</vt:lpstr>
      <vt:lpstr>Slide 7</vt:lpstr>
      <vt:lpstr>Slide 8</vt:lpstr>
      <vt:lpstr>Slide 9</vt:lpstr>
      <vt:lpstr>Slide 10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ProBook 4540</dc:creator>
  <cp:lastModifiedBy>sk-iloncarek</cp:lastModifiedBy>
  <cp:revision>21</cp:revision>
  <dcterms:modified xsi:type="dcterms:W3CDTF">2021-09-17T07:09:38Z</dcterms:modified>
</cp:coreProperties>
</file>